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6"/>
  </p:notesMasterIdLst>
  <p:handoutMasterIdLst>
    <p:handoutMasterId r:id="rId17"/>
  </p:handoutMasterIdLst>
  <p:sldIdLst>
    <p:sldId id="256" r:id="rId8"/>
    <p:sldId id="259" r:id="rId9"/>
    <p:sldId id="258" r:id="rId10"/>
    <p:sldId id="257" r:id="rId11"/>
    <p:sldId id="263" r:id="rId12"/>
    <p:sldId id="261" r:id="rId13"/>
    <p:sldId id="262" r:id="rId14"/>
    <p:sldId id="260"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Verdana" panose="020B060403050404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9" autoAdjust="0"/>
    <p:restoredTop sz="94660"/>
  </p:normalViewPr>
  <p:slideViewPr>
    <p:cSldViewPr snapToGrid="0">
      <p:cViewPr varScale="1">
        <p:scale>
          <a:sx n="83" d="100"/>
          <a:sy n="83" d="100"/>
        </p:scale>
        <p:origin x="158"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07/07/2023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07/07/2023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p:txBody>
          <a:bodyPr/>
          <a:lstStyle/>
          <a:p>
            <a:r>
              <a:rPr lang="en-GB" dirty="0" smtClean="0"/>
              <a:t>Group Name</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Haroon, Esher, Bill</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Personal Introduction &amp; How Has This Work Experience Benefited You?</a:t>
            </a:r>
            <a:endParaRPr lang="en-GB" sz="2400" dirty="0"/>
          </a:p>
        </p:txBody>
      </p:sp>
      <p:sp>
        <p:nvSpPr>
          <p:cNvPr id="3" name="Content Placeholder 2"/>
          <p:cNvSpPr txBox="1">
            <a:spLocks/>
          </p:cNvSpPr>
          <p:nvPr/>
        </p:nvSpPr>
        <p:spPr>
          <a:xfrm>
            <a:off x="7459085" y="5618307"/>
            <a:ext cx="4419982" cy="13113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pic>
        <p:nvPicPr>
          <p:cNvPr id="1026" name="Picture 2" descr="How to draw a Piano easy.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0561" y="1050635"/>
            <a:ext cx="5652549" cy="31795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uitar Drawing Images - Free Download on Freepik"/>
          <p:cNvPicPr>
            <a:picLocks noChangeAspect="1" noChangeArrowheads="1"/>
          </p:cNvPicPr>
          <p:nvPr/>
        </p:nvPicPr>
        <p:blipFill rotWithShape="1">
          <a:blip r:embed="rId3">
            <a:extLst>
              <a:ext uri="{28A0092B-C50C-407E-A947-70E740481C1C}">
                <a14:useLocalDpi xmlns:a14="http://schemas.microsoft.com/office/drawing/2010/main" val="0"/>
              </a:ext>
            </a:extLst>
          </a:blip>
          <a:srcRect l="2880" t="5733" r="9856" b="4954"/>
          <a:stretch/>
        </p:blipFill>
        <p:spPr bwMode="auto">
          <a:xfrm rot="187406">
            <a:off x="5297520" y="3029123"/>
            <a:ext cx="2495140" cy="2402143"/>
          </a:xfrm>
          <a:prstGeom prst="flowChartPreparation">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3491" y="1050636"/>
            <a:ext cx="2281382" cy="461665"/>
          </a:xfrm>
          <a:prstGeom prst="rect">
            <a:avLst/>
          </a:prstGeom>
          <a:noFill/>
        </p:spPr>
        <p:txBody>
          <a:bodyPr wrap="square" rtlCol="0">
            <a:spAutoFit/>
          </a:bodyPr>
          <a:lstStyle/>
          <a:p>
            <a:r>
              <a:rPr lang="en-GB" sz="2400" dirty="0" smtClean="0">
                <a:solidFill>
                  <a:schemeClr val="bg2">
                    <a:lumMod val="25000"/>
                  </a:schemeClr>
                </a:solidFill>
              </a:rPr>
              <a:t>Rory</a:t>
            </a:r>
          </a:p>
        </p:txBody>
      </p:sp>
      <p:sp>
        <p:nvSpPr>
          <p:cNvPr id="6" name="TextBox 5"/>
          <p:cNvSpPr txBox="1"/>
          <p:nvPr/>
        </p:nvSpPr>
        <p:spPr>
          <a:xfrm>
            <a:off x="703590" y="2078724"/>
            <a:ext cx="3639127" cy="1200329"/>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lumMod val="50000"/>
                  </a:schemeClr>
                </a:solidFill>
              </a:rPr>
              <a:t>Experience in collaborating with others on </a:t>
            </a:r>
            <a:r>
              <a:rPr lang="en-GB" dirty="0" smtClean="0">
                <a:solidFill>
                  <a:schemeClr val="bg1">
                    <a:lumMod val="50000"/>
                  </a:schemeClr>
                </a:solidFill>
              </a:rPr>
              <a:t>projects</a:t>
            </a:r>
            <a:endParaRPr lang="en-GB" dirty="0" smtClean="0">
              <a:solidFill>
                <a:schemeClr val="bg1">
                  <a:lumMod val="50000"/>
                </a:schemeClr>
              </a:solidFill>
            </a:endParaRPr>
          </a:p>
          <a:p>
            <a:pPr marL="285750" indent="-285750">
              <a:buFont typeface="Arial" panose="020B0604020202020204" pitchFamily="34" charset="0"/>
              <a:buChar char="•"/>
            </a:pPr>
            <a:r>
              <a:rPr lang="en-GB" dirty="0" smtClean="0">
                <a:solidFill>
                  <a:schemeClr val="bg1">
                    <a:lumMod val="50000"/>
                  </a:schemeClr>
                </a:solidFill>
              </a:rPr>
              <a:t>Experience </a:t>
            </a:r>
            <a:r>
              <a:rPr lang="en-GB" dirty="0" smtClean="0">
                <a:solidFill>
                  <a:schemeClr val="bg1">
                    <a:lumMod val="50000"/>
                  </a:schemeClr>
                </a:solidFill>
              </a:rPr>
              <a:t>in solving real world </a:t>
            </a:r>
            <a:r>
              <a:rPr lang="en-GB" dirty="0" smtClean="0">
                <a:solidFill>
                  <a:schemeClr val="bg1">
                    <a:lumMod val="50000"/>
                  </a:schemeClr>
                </a:solidFill>
              </a:rPr>
              <a:t>problems</a:t>
            </a:r>
            <a:endParaRPr lang="en-GB" dirty="0" smtClean="0">
              <a:solidFill>
                <a:schemeClr val="bg1">
                  <a:lumMod val="50000"/>
                </a:schemeClr>
              </a:solidFill>
            </a:endParaRPr>
          </a:p>
        </p:txBody>
      </p:sp>
    </p:spTree>
    <p:extLst>
      <p:ext uri="{BB962C8B-B14F-4D97-AF65-F5344CB8AC3E}">
        <p14:creationId xmlns:p14="http://schemas.microsoft.com/office/powerpoint/2010/main" val="67218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1C: Data Analysis: Loss finder</a:t>
            </a:r>
            <a:endParaRPr lang="en-GB" dirty="0"/>
          </a:p>
        </p:txBody>
      </p:sp>
      <p:sp>
        <p:nvSpPr>
          <p:cNvPr id="4" name="Content Placeholder 2"/>
          <p:cNvSpPr txBox="1">
            <a:spLocks/>
          </p:cNvSpPr>
          <p:nvPr/>
        </p:nvSpPr>
        <p:spPr>
          <a:xfrm>
            <a:off x="306844" y="1385214"/>
            <a:ext cx="500244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Main coder for our loss finder</a:t>
            </a:r>
          </a:p>
          <a:p>
            <a:pPr marL="0" indent="0">
              <a:buNone/>
            </a:pPr>
            <a:endParaRPr lang="en-GB" dirty="0" smtClean="0"/>
          </a:p>
        </p:txBody>
      </p:sp>
      <p:pic>
        <p:nvPicPr>
          <p:cNvPr id="5" name="Picture 4"/>
          <p:cNvPicPr>
            <a:picLocks noChangeAspect="1"/>
          </p:cNvPicPr>
          <p:nvPr/>
        </p:nvPicPr>
        <p:blipFill rotWithShape="1">
          <a:blip r:embed="rId2"/>
          <a:srcRect l="19535" t="8950" r="35468" b="6537"/>
          <a:stretch/>
        </p:blipFill>
        <p:spPr>
          <a:xfrm>
            <a:off x="5708766" y="892878"/>
            <a:ext cx="2757981" cy="2913801"/>
          </a:xfrm>
          <a:prstGeom prst="rect">
            <a:avLst/>
          </a:prstGeom>
        </p:spPr>
      </p:pic>
      <p:pic>
        <p:nvPicPr>
          <p:cNvPr id="6" name="Picture 5"/>
          <p:cNvPicPr>
            <a:picLocks noChangeAspect="1"/>
          </p:cNvPicPr>
          <p:nvPr/>
        </p:nvPicPr>
        <p:blipFill rotWithShape="1">
          <a:blip r:embed="rId3"/>
          <a:srcRect l="19699" t="9292" r="23472" b="8814"/>
          <a:stretch/>
        </p:blipFill>
        <p:spPr>
          <a:xfrm>
            <a:off x="5708766" y="3806679"/>
            <a:ext cx="3450471" cy="2796997"/>
          </a:xfrm>
          <a:prstGeom prst="rect">
            <a:avLst/>
          </a:prstGeom>
        </p:spPr>
      </p:pic>
      <p:pic>
        <p:nvPicPr>
          <p:cNvPr id="7" name="Picture 6"/>
          <p:cNvPicPr>
            <a:picLocks noChangeAspect="1"/>
          </p:cNvPicPr>
          <p:nvPr/>
        </p:nvPicPr>
        <p:blipFill rotWithShape="1">
          <a:blip r:embed="rId4"/>
          <a:srcRect l="23097" t="34395" r="37631" b="13121"/>
          <a:stretch/>
        </p:blipFill>
        <p:spPr>
          <a:xfrm>
            <a:off x="8099699" y="1184806"/>
            <a:ext cx="3099438" cy="2329944"/>
          </a:xfrm>
          <a:prstGeom prst="rect">
            <a:avLst/>
          </a:prstGeom>
        </p:spPr>
      </p:pic>
      <p:pic>
        <p:nvPicPr>
          <p:cNvPr id="8" name="Picture 7"/>
          <p:cNvPicPr>
            <a:picLocks noChangeAspect="1"/>
          </p:cNvPicPr>
          <p:nvPr/>
        </p:nvPicPr>
        <p:blipFill rotWithShape="1">
          <a:blip r:embed="rId4"/>
          <a:srcRect l="23097" t="26266" r="56742" b="64988"/>
          <a:stretch/>
        </p:blipFill>
        <p:spPr>
          <a:xfrm>
            <a:off x="8071064" y="3514750"/>
            <a:ext cx="3455672" cy="843212"/>
          </a:xfrm>
          <a:prstGeom prst="rect">
            <a:avLst/>
          </a:prstGeom>
        </p:spPr>
      </p:pic>
      <p:sp>
        <p:nvSpPr>
          <p:cNvPr id="11" name="TextBox 10"/>
          <p:cNvSpPr txBox="1"/>
          <p:nvPr/>
        </p:nvSpPr>
        <p:spPr>
          <a:xfrm>
            <a:off x="306844" y="2329351"/>
            <a:ext cx="4294909" cy="1508105"/>
          </a:xfrm>
          <a:prstGeom prst="rect">
            <a:avLst/>
          </a:prstGeom>
          <a:noFill/>
        </p:spPr>
        <p:txBody>
          <a:bodyPr wrap="square" rtlCol="0">
            <a:spAutoFit/>
          </a:bodyPr>
          <a:lstStyle/>
          <a:p>
            <a:pPr marL="285750" indent="-285750">
              <a:buFont typeface="Arial" panose="020B0604020202020204" pitchFamily="34" charset="0"/>
              <a:buChar char="•"/>
            </a:pPr>
            <a:r>
              <a:rPr lang="en-GB" sz="2000" dirty="0">
                <a:solidFill>
                  <a:schemeClr val="accent1"/>
                </a:solidFill>
              </a:rPr>
              <a:t>What I </a:t>
            </a:r>
            <a:r>
              <a:rPr lang="en-GB" sz="2000" dirty="0" smtClean="0">
                <a:solidFill>
                  <a:schemeClr val="accent1"/>
                </a:solidFill>
              </a:rPr>
              <a:t>learnt:</a:t>
            </a:r>
          </a:p>
          <a:p>
            <a:pPr marL="742950" lvl="1" indent="-285750">
              <a:buFont typeface="Arial" panose="020B0604020202020204" pitchFamily="34" charset="0"/>
              <a:buChar char="•"/>
            </a:pPr>
            <a:r>
              <a:rPr lang="en-GB" dirty="0">
                <a:solidFill>
                  <a:schemeClr val="bg1">
                    <a:lumMod val="50000"/>
                  </a:schemeClr>
                </a:solidFill>
              </a:rPr>
              <a:t>Data analysis with programming is a lot more complex than I first thought</a:t>
            </a:r>
          </a:p>
          <a:p>
            <a:pPr marL="285750" indent="-285750">
              <a:buFont typeface="Arial" panose="020B0604020202020204" pitchFamily="34" charset="0"/>
              <a:buChar char="•"/>
            </a:pPr>
            <a:endParaRPr lang="en-GB" dirty="0">
              <a:solidFill>
                <a:schemeClr val="accent1"/>
              </a:solidFill>
            </a:endParaRPr>
          </a:p>
        </p:txBody>
      </p:sp>
    </p:spTree>
    <p:extLst>
      <p:ext uri="{BB962C8B-B14F-4D97-AF65-F5344CB8AC3E}">
        <p14:creationId xmlns:p14="http://schemas.microsoft.com/office/powerpoint/2010/main" val="369937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a:t>
            </a:r>
            <a:r>
              <a:rPr lang="en-GB" dirty="0"/>
              <a:t>R5IM Loss &amp; BLM Peak Finder</a:t>
            </a:r>
          </a:p>
        </p:txBody>
      </p:sp>
      <p:sp>
        <p:nvSpPr>
          <p:cNvPr id="3" name="Content Placeholder 2"/>
          <p:cNvSpPr txBox="1">
            <a:spLocks/>
          </p:cNvSpPr>
          <p:nvPr/>
        </p:nvSpPr>
        <p:spPr>
          <a:xfrm>
            <a:off x="266700" y="1304925"/>
            <a:ext cx="644813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In charge of the R5IM Loss and the BLM Peak Finder</a:t>
            </a:r>
          </a:p>
          <a:p>
            <a:pPr lvl="1"/>
            <a:r>
              <a:rPr lang="en-GB" dirty="0" smtClean="0"/>
              <a:t>Altered the code significantly for both so that they function and so that they function in the GUI</a:t>
            </a:r>
          </a:p>
          <a:p>
            <a:pPr lvl="1"/>
            <a:r>
              <a:rPr lang="en-GB" dirty="0" smtClean="0"/>
              <a:t>Implemented them into the GUI</a:t>
            </a:r>
          </a:p>
          <a:p>
            <a:pPr lvl="1"/>
            <a:endParaRPr lang="en-GB" dirty="0" smtClean="0"/>
          </a:p>
        </p:txBody>
      </p:sp>
      <p:pic>
        <p:nvPicPr>
          <p:cNvPr id="4" name="Picture 3"/>
          <p:cNvPicPr>
            <a:picLocks noChangeAspect="1"/>
          </p:cNvPicPr>
          <p:nvPr/>
        </p:nvPicPr>
        <p:blipFill rotWithShape="1">
          <a:blip r:embed="rId2"/>
          <a:srcRect l="24388" t="28844" r="38218" b="17388"/>
          <a:stretch/>
        </p:blipFill>
        <p:spPr>
          <a:xfrm>
            <a:off x="4605532" y="2181947"/>
            <a:ext cx="3485380" cy="2818912"/>
          </a:xfrm>
          <a:prstGeom prst="rect">
            <a:avLst/>
          </a:prstGeom>
        </p:spPr>
      </p:pic>
      <p:sp>
        <p:nvSpPr>
          <p:cNvPr id="5" name="TextBox 4"/>
          <p:cNvSpPr txBox="1"/>
          <p:nvPr/>
        </p:nvSpPr>
        <p:spPr>
          <a:xfrm>
            <a:off x="266699" y="2837351"/>
            <a:ext cx="4294909" cy="1508105"/>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solidFill>
                  <a:schemeClr val="accent1"/>
                </a:solidFill>
              </a:rPr>
              <a:t>What </a:t>
            </a:r>
            <a:r>
              <a:rPr lang="en-GB" sz="2000" dirty="0">
                <a:solidFill>
                  <a:schemeClr val="accent1"/>
                </a:solidFill>
              </a:rPr>
              <a:t>I </a:t>
            </a:r>
            <a:r>
              <a:rPr lang="en-GB" sz="2000" dirty="0" smtClean="0">
                <a:solidFill>
                  <a:schemeClr val="accent1"/>
                </a:solidFill>
              </a:rPr>
              <a:t>learnt:</a:t>
            </a:r>
          </a:p>
          <a:p>
            <a:pPr marL="742950" lvl="1" indent="-285750">
              <a:buFont typeface="Arial" panose="020B0604020202020204" pitchFamily="34" charset="0"/>
              <a:buChar char="•"/>
            </a:pPr>
            <a:r>
              <a:rPr lang="en-GB" dirty="0">
                <a:solidFill>
                  <a:schemeClr val="bg1">
                    <a:lumMod val="50000"/>
                  </a:schemeClr>
                </a:solidFill>
              </a:rPr>
              <a:t>Data analysis with programming is </a:t>
            </a:r>
            <a:r>
              <a:rPr lang="en-GB" dirty="0" smtClean="0">
                <a:solidFill>
                  <a:schemeClr val="bg1">
                    <a:lumMod val="50000"/>
                  </a:schemeClr>
                </a:solidFill>
              </a:rPr>
              <a:t>even </a:t>
            </a:r>
            <a:r>
              <a:rPr lang="en-GB" dirty="0">
                <a:solidFill>
                  <a:schemeClr val="bg1">
                    <a:lumMod val="50000"/>
                  </a:schemeClr>
                </a:solidFill>
              </a:rPr>
              <a:t>more complex than I first thought</a:t>
            </a:r>
          </a:p>
          <a:p>
            <a:pPr marL="285750" indent="-285750">
              <a:buFont typeface="Arial" panose="020B0604020202020204" pitchFamily="34" charset="0"/>
              <a:buChar char="•"/>
            </a:pPr>
            <a:endParaRPr lang="en-GB" dirty="0">
              <a:solidFill>
                <a:schemeClr val="accent1"/>
              </a:solidFill>
            </a:endParaRPr>
          </a:p>
        </p:txBody>
      </p:sp>
      <p:pic>
        <p:nvPicPr>
          <p:cNvPr id="6" name="Picture 5"/>
          <p:cNvPicPr>
            <a:picLocks noChangeAspect="1"/>
          </p:cNvPicPr>
          <p:nvPr/>
        </p:nvPicPr>
        <p:blipFill rotWithShape="1">
          <a:blip r:embed="rId3"/>
          <a:srcRect l="22560" t="11068" r="42016" b="22443"/>
          <a:stretch/>
        </p:blipFill>
        <p:spPr>
          <a:xfrm>
            <a:off x="8090912" y="1383939"/>
            <a:ext cx="3971636" cy="4193309"/>
          </a:xfrm>
          <a:prstGeom prst="rect">
            <a:avLst/>
          </a:prstGeom>
        </p:spPr>
      </p:pic>
    </p:spTree>
    <p:extLst>
      <p:ext uri="{BB962C8B-B14F-4D97-AF65-F5344CB8AC3E}">
        <p14:creationId xmlns:p14="http://schemas.microsoft.com/office/powerpoint/2010/main" val="58398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266700" y="1132909"/>
            <a:ext cx="10217214" cy="50868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Each human should take a copy of this template, and fill </a:t>
            </a:r>
            <a:r>
              <a:rPr lang="en-GB" smtClean="0"/>
              <a:t>in the above </a:t>
            </a:r>
            <a:r>
              <a:rPr lang="en-GB" dirty="0" smtClean="0"/>
              <a:t>3 slides</a:t>
            </a:r>
          </a:p>
          <a:p>
            <a:r>
              <a:rPr lang="en-GB" dirty="0" smtClean="0"/>
              <a:t>Each human should rename this template to their first name and save it</a:t>
            </a:r>
          </a:p>
          <a:p>
            <a:r>
              <a:rPr lang="en-GB" dirty="0" smtClean="0"/>
              <a:t>One human from each GUI group collect these templates and put them together (open 2 </a:t>
            </a:r>
            <a:r>
              <a:rPr lang="en-GB" dirty="0" err="1" smtClean="0"/>
              <a:t>powerpoint</a:t>
            </a:r>
            <a:r>
              <a:rPr lang="en-GB" dirty="0" smtClean="0"/>
              <a:t> instances and copy/paste the slides from the left menu), edit the title slide, acknowledgements, </a:t>
            </a:r>
            <a:r>
              <a:rPr lang="en-GB" dirty="0" err="1" smtClean="0"/>
              <a:t>etc</a:t>
            </a:r>
            <a:endParaRPr lang="en-GB" dirty="0" smtClean="0"/>
          </a:p>
        </p:txBody>
      </p:sp>
    </p:spTree>
    <p:extLst>
      <p:ext uri="{BB962C8B-B14F-4D97-AF65-F5344CB8AC3E}">
        <p14:creationId xmlns:p14="http://schemas.microsoft.com/office/powerpoint/2010/main" val="3741189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Acknowledgments</a:t>
            </a:r>
            <a:endParaRPr lang="en-GB" dirty="0"/>
          </a:p>
        </p:txBody>
      </p:sp>
      <p:sp>
        <p:nvSpPr>
          <p:cNvPr id="4" name="Content Placeholder 3"/>
          <p:cNvSpPr>
            <a:spLocks noGrp="1"/>
          </p:cNvSpPr>
          <p:nvPr>
            <p:ph idx="1"/>
          </p:nvPr>
        </p:nvSpPr>
        <p:spPr>
          <a:xfrm>
            <a:off x="266700" y="1132909"/>
            <a:ext cx="10217214" cy="5086821"/>
          </a:xfrm>
        </p:spPr>
        <p:txBody>
          <a:bodyPr>
            <a:normAutofit/>
          </a:bodyPr>
          <a:lstStyle/>
          <a:p>
            <a:r>
              <a:rPr lang="en-GB" dirty="0" smtClean="0"/>
              <a:t>We </a:t>
            </a:r>
            <a:r>
              <a:rPr lang="en-GB" dirty="0"/>
              <a:t>are </a:t>
            </a:r>
            <a:r>
              <a:rPr lang="en-GB" dirty="0" smtClean="0"/>
              <a:t>privileged to do a job that we love, and one that serves so many. In order to do big science we require vast teams and incredible people who support our work. We must always acknowledge those who contribute to our success.</a:t>
            </a:r>
            <a:endParaRPr lang="en-GB" dirty="0"/>
          </a:p>
          <a:p>
            <a:r>
              <a:rPr lang="en-GB" dirty="0" smtClean="0"/>
              <a:t>Our cleaner Pamela sanitises every desk in the building, vacuums our biscuit crumbs, mops the floors, disposes of our cups and napkins, carries our refuse to the industrial bins, ensures we have clean toilets, and often moves furniture, every day before we arrive.</a:t>
            </a:r>
            <a:endParaRPr lang="en-GB" dirty="0"/>
          </a:p>
          <a:p>
            <a:r>
              <a:rPr lang="en-GB" dirty="0" smtClean="0"/>
              <a:t>Our reception team have had to phone a grumpy physicist on every occasion that you forgot your badges, and often I’ve missed their calls so they’ve sorted you out anyway. That’s a lot of unnecessary hassle for them.</a:t>
            </a:r>
          </a:p>
          <a:p>
            <a:r>
              <a:rPr lang="en-GB" dirty="0" smtClean="0"/>
              <a:t>Our public engagement (PE) team have read ~ 700 </a:t>
            </a:r>
            <a:r>
              <a:rPr lang="en-GB" dirty="0" err="1" smtClean="0"/>
              <a:t>wx</a:t>
            </a:r>
            <a:r>
              <a:rPr lang="en-GB" dirty="0" smtClean="0"/>
              <a:t> applications, sifted and sorted </a:t>
            </a:r>
            <a:r>
              <a:rPr lang="en-GB" b="1" dirty="0" smtClean="0"/>
              <a:t>your</a:t>
            </a:r>
            <a:r>
              <a:rPr lang="en-GB" dirty="0" smtClean="0"/>
              <a:t> applications, so that we could select you individually. All other </a:t>
            </a:r>
            <a:r>
              <a:rPr lang="en-GB" dirty="0" err="1" smtClean="0"/>
              <a:t>wx</a:t>
            </a:r>
            <a:r>
              <a:rPr lang="en-GB" dirty="0" smtClean="0"/>
              <a:t> students have a desk wherever their supervisor can find space. The PE team have not only granted us their space for 2 weeks, but the use of their laptops. We have exceptionally been granted use of their personal kitchen.</a:t>
            </a:r>
          </a:p>
          <a:p>
            <a:endParaRPr lang="en-GB" dirty="0"/>
          </a:p>
          <a:p>
            <a:r>
              <a:rPr lang="en-GB" dirty="0" smtClean="0"/>
              <a:t>Please delete the above message and keep it simple:</a:t>
            </a:r>
          </a:p>
          <a:p>
            <a:pPr marL="285750" indent="-285750">
              <a:buFont typeface="Arial" panose="020B0604020202020204" pitchFamily="34" charset="0"/>
              <a:buChar char="•"/>
            </a:pPr>
            <a:r>
              <a:rPr lang="en-GB" dirty="0" smtClean="0"/>
              <a:t>Public Engagement Team</a:t>
            </a:r>
          </a:p>
          <a:p>
            <a:pPr marL="285750" indent="-285750">
              <a:buFont typeface="Arial" panose="020B0604020202020204" pitchFamily="34" charset="0"/>
              <a:buChar char="•"/>
            </a:pPr>
            <a:r>
              <a:rPr lang="en-GB" dirty="0" err="1" smtClean="0"/>
              <a:t>Etc</a:t>
            </a:r>
            <a:endParaRPr lang="en-GB" dirty="0" smtClean="0"/>
          </a:p>
        </p:txBody>
      </p:sp>
    </p:spTree>
    <p:extLst>
      <p:ext uri="{BB962C8B-B14F-4D97-AF65-F5344CB8AC3E}">
        <p14:creationId xmlns:p14="http://schemas.microsoft.com/office/powerpoint/2010/main" val="2114701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 Demo</a:t>
            </a:r>
            <a:endParaRPr lang="en-GB" dirty="0"/>
          </a:p>
        </p:txBody>
      </p:sp>
      <p:sp>
        <p:nvSpPr>
          <p:cNvPr id="3" name="Text Placeholder 2"/>
          <p:cNvSpPr>
            <a:spLocks noGrp="1"/>
          </p:cNvSpPr>
          <p:nvPr>
            <p:ph type="body" idx="1"/>
          </p:nvPr>
        </p:nvSpPr>
        <p:spPr/>
        <p:txBody>
          <a:bodyPr>
            <a:normAutofit fontScale="92500"/>
          </a:bodyPr>
          <a:lstStyle/>
          <a:p>
            <a:r>
              <a:rPr lang="en-GB" dirty="0" smtClean="0"/>
              <a:t>5 minutes max, show live data, demo mode, change some settings and show features</a:t>
            </a:r>
            <a:endParaRPr lang="en-GB" dirty="0"/>
          </a:p>
        </p:txBody>
      </p:sp>
    </p:spTree>
    <p:extLst>
      <p:ext uri="{BB962C8B-B14F-4D97-AF65-F5344CB8AC3E}">
        <p14:creationId xmlns:p14="http://schemas.microsoft.com/office/powerpoint/2010/main" val="1324056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txBox="1">
            <a:spLocks/>
          </p:cNvSpPr>
          <p:nvPr/>
        </p:nvSpPr>
        <p:spPr>
          <a:xfrm>
            <a:off x="2538994" y="3245524"/>
            <a:ext cx="9144000" cy="1138240"/>
          </a:xfrm>
          <a:prstGeom prst="rect">
            <a:avLst/>
          </a:prstGeom>
        </p:spPr>
        <p:txBody>
          <a:bodyPr/>
          <a:lst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a:lstStyle>
          <a:p>
            <a:r>
              <a:rPr lang="en-GB" sz="4000" dirty="0" smtClean="0"/>
              <a:t>Thank you</a:t>
            </a:r>
          </a:p>
          <a:p>
            <a:endParaRPr lang="en-GB" sz="4000" dirty="0"/>
          </a:p>
          <a:p>
            <a:r>
              <a:rPr lang="en-GB" sz="4000" dirty="0" smtClean="0"/>
              <a:t>			Questions?</a:t>
            </a:r>
          </a:p>
        </p:txBody>
      </p:sp>
    </p:spTree>
    <p:extLst>
      <p:ext uri="{BB962C8B-B14F-4D97-AF65-F5344CB8AC3E}">
        <p14:creationId xmlns:p14="http://schemas.microsoft.com/office/powerpoint/2010/main" val="371499358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3.xml><?xml version="1.0" encoding="utf-8"?>
<ds:datastoreItem xmlns:ds="http://schemas.openxmlformats.org/officeDocument/2006/customXml" ds:itemID="{11C07CB7-51EF-466B-89DC-FA27AC50FA39}">
  <ds:schemaRefs>
    <ds:schemaRef ds:uri="http://purl.org/dc/terms/"/>
    <ds:schemaRef ds:uri="http://purl.org/dc/dcmitype/"/>
    <ds:schemaRef ds:uri="http://purl.org/dc/elements/1.1/"/>
    <ds:schemaRef ds:uri="http://www.w3.org/XML/1998/namespace"/>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4367b676-3231-4229-b246-27e36f6a6ea0"/>
    <ds:schemaRef ds:uri="7a6c5452-7205-4e2c-a322-0d36e47a4095"/>
  </ds:schemaRefs>
</ds:datastoreItem>
</file>

<file path=docProps/app.xml><?xml version="1.0" encoding="utf-8"?>
<Properties xmlns="http://schemas.openxmlformats.org/officeDocument/2006/extended-properties" xmlns:vt="http://schemas.openxmlformats.org/officeDocument/2006/docPropsVTypes">
  <TotalTime>411</TotalTime>
  <Words>451</Words>
  <Application>Microsoft Office PowerPoint</Application>
  <PresentationFormat>Widescreen</PresentationFormat>
  <Paragraphs>36</Paragraphs>
  <Slides>8</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8</vt:i4>
      </vt:variant>
    </vt:vector>
  </HeadingPairs>
  <TitlesOfParts>
    <vt:vector size="15" baseType="lpstr">
      <vt:lpstr>Calibri</vt:lpstr>
      <vt:lpstr>Arial</vt:lpstr>
      <vt:lpstr>Verdana</vt:lpstr>
      <vt:lpstr>1_Title slide</vt:lpstr>
      <vt:lpstr>2_Triangles</vt:lpstr>
      <vt:lpstr>3_Pattern</vt:lpstr>
      <vt:lpstr>4_Blank Layouts</vt:lpstr>
      <vt:lpstr>Group Name</vt:lpstr>
      <vt:lpstr>PowerPoint Presentation</vt:lpstr>
      <vt:lpstr>PowerPoint Presentation</vt:lpstr>
      <vt:lpstr>PowerPoint Presentation</vt:lpstr>
      <vt:lpstr>PowerPoint Presentation</vt:lpstr>
      <vt:lpstr>Acknowledgments</vt:lpstr>
      <vt:lpstr>GUI Demo</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Byrne, Rory (-,RAL,ISIS)</cp:lastModifiedBy>
  <cp:revision>31</cp:revision>
  <dcterms:created xsi:type="dcterms:W3CDTF">2023-01-10T12:41:06Z</dcterms:created>
  <dcterms:modified xsi:type="dcterms:W3CDTF">2023-07-07T07:47:43Z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